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ACD48-E680-464D-9F43-AE219E5027E1}" v="4" dt="2025-03-24T16:22:3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1"/>
    <p:restoredTop sz="94726"/>
  </p:normalViewPr>
  <p:slideViewPr>
    <p:cSldViewPr snapToGrid="0" showGuides="1">
      <p:cViewPr varScale="1">
        <p:scale>
          <a:sx n="143" d="100"/>
          <a:sy n="143" d="100"/>
        </p:scale>
        <p:origin x="2448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5C5ACD48-E680-464D-9F43-AE219E5027E1}"/>
    <pc:docChg chg="modSld">
      <pc:chgData name="Lobke Mentrop" userId="a5fd0953-9758-4754-b4a9-626fc4b84425" providerId="ADAL" clId="{5C5ACD48-E680-464D-9F43-AE219E5027E1}" dt="2025-03-24T16:22:33.264" v="3" actId="20577"/>
      <pc:docMkLst>
        <pc:docMk/>
      </pc:docMkLst>
      <pc:sldChg chg="modSp">
        <pc:chgData name="Lobke Mentrop" userId="a5fd0953-9758-4754-b4a9-626fc4b84425" providerId="ADAL" clId="{5C5ACD48-E680-464D-9F43-AE219E5027E1}" dt="2025-03-24T16:22:33.264" v="3" actId="20577"/>
        <pc:sldMkLst>
          <pc:docMk/>
          <pc:sldMk cId="3063093997" sldId="347"/>
        </pc:sldMkLst>
        <pc:spChg chg="mod">
          <ac:chgData name="Lobke Mentrop" userId="a5fd0953-9758-4754-b4a9-626fc4b84425" providerId="ADAL" clId="{5C5ACD48-E680-464D-9F43-AE219E5027E1}" dt="2025-03-24T16:22:33.264" v="3" actId="20577"/>
          <ac:spMkLst>
            <pc:docMk/>
            <pc:sldMk cId="3063093997" sldId="347"/>
            <ac:spMk id="9" creationId="{8CF7C487-5D37-CA8F-870B-C9AEA386E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The accident type "Contact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work</a:t>
            </a:r>
            <a:r>
              <a:rPr lang="nl-NL" altLang="nl-NL" dirty="0"/>
              <a:t> equipment or object" is common in </a:t>
            </a:r>
            <a:r>
              <a:rPr lang="nl-NL" altLang="nl-NL" dirty="0" err="1"/>
              <a:t>the</a:t>
            </a:r>
            <a:r>
              <a:rPr lang="nl-NL" altLang="nl-NL" dirty="0"/>
              <a:t> Industrial sector (42% of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that</a:t>
            </a:r>
            <a:r>
              <a:rPr lang="nl-NL" altLang="nl-NL" dirty="0"/>
              <a:t> sector). The </a:t>
            </a:r>
            <a:r>
              <a:rPr lang="nl-NL" altLang="nl-NL" dirty="0" err="1"/>
              <a:t>majority</a:t>
            </a:r>
            <a:r>
              <a:rPr lang="nl-NL" altLang="nl-NL" dirty="0"/>
              <a:t> of </a:t>
            </a:r>
            <a:r>
              <a:rPr lang="nl-NL" altLang="nl-NL" dirty="0" err="1"/>
              <a:t>accidents</a:t>
            </a:r>
            <a:r>
              <a:rPr lang="nl-NL" altLang="nl-NL" dirty="0"/>
              <a:t> </a:t>
            </a:r>
            <a:r>
              <a:rPr lang="nl-NL" altLang="nl-NL" dirty="0" err="1"/>
              <a:t>involve</a:t>
            </a:r>
            <a:r>
              <a:rPr lang="nl-NL" altLang="nl-NL" dirty="0"/>
              <a:t>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which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victim</a:t>
            </a:r>
            <a:r>
              <a:rPr lang="nl-NL" altLang="nl-NL" dirty="0"/>
              <a:t> </a:t>
            </a:r>
            <a:r>
              <a:rPr lang="nl-NL" altLang="nl-NL" dirty="0" err="1"/>
              <a:t>came</a:t>
            </a:r>
            <a:r>
              <a:rPr lang="nl-NL" altLang="nl-NL" dirty="0"/>
              <a:t> </a:t>
            </a:r>
            <a:r>
              <a:rPr lang="nl-NL" altLang="nl-NL" dirty="0" err="1"/>
              <a:t>into</a:t>
            </a:r>
            <a:r>
              <a:rPr lang="nl-NL" altLang="nl-NL" dirty="0"/>
              <a:t> 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parts</a:t>
            </a:r>
            <a:r>
              <a:rPr lang="nl-NL" altLang="nl-NL" dirty="0"/>
              <a:t> of a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</a:t>
            </a:r>
            <a:r>
              <a:rPr lang="nl-NL" dirty="0" err="1">
                <a:latin typeface="Verdana"/>
                <a:ea typeface="ＭＳ Ｐゴシック"/>
              </a:rPr>
              <a:t>applies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to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normal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welding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processes</a:t>
            </a:r>
            <a:r>
              <a:rPr lang="nl-NL" dirty="0">
                <a:latin typeface="Verdana"/>
                <a:ea typeface="ＭＳ Ｐゴシック"/>
              </a:rPr>
              <a:t>, </a:t>
            </a:r>
            <a:r>
              <a:rPr lang="nl-NL" dirty="0" err="1">
                <a:latin typeface="Verdana"/>
                <a:ea typeface="ＭＳ Ｐゴシック"/>
              </a:rPr>
              <a:t>stainless</a:t>
            </a:r>
            <a:r>
              <a:rPr lang="nl-NL" dirty="0">
                <a:latin typeface="Verdana"/>
                <a:ea typeface="ＭＳ Ｐゴシック"/>
              </a:rPr>
              <a:t> steel is even </a:t>
            </a:r>
            <a:r>
              <a:rPr lang="nl-NL" dirty="0" err="1">
                <a:latin typeface="Verdana"/>
                <a:ea typeface="ＭＳ Ｐゴシック"/>
              </a:rPr>
              <a:t>less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because</a:t>
            </a:r>
            <a:r>
              <a:rPr lang="nl-NL" dirty="0">
                <a:latin typeface="Verdana"/>
                <a:ea typeface="ＭＳ Ｐゴシック"/>
              </a:rPr>
              <a:t> of Chromium 6 (</a:t>
            </a:r>
            <a:r>
              <a:rPr lang="nl-NL" dirty="0" err="1">
                <a:latin typeface="Verdana"/>
                <a:ea typeface="ＭＳ Ｐゴシック"/>
              </a:rPr>
              <a:t>carcinogenic</a:t>
            </a:r>
            <a:r>
              <a:rPr lang="nl-NL" dirty="0">
                <a:latin typeface="Verdana"/>
                <a:ea typeface="ＭＳ Ｐゴシック"/>
              </a:rPr>
              <a:t>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 mg </a:t>
            </a:r>
            <a:r>
              <a:rPr lang="nl-NL" dirty="0" err="1"/>
              <a:t>applies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normal</a:t>
            </a:r>
            <a:r>
              <a:rPr lang="nl-NL" dirty="0"/>
              <a:t> </a:t>
            </a:r>
            <a:r>
              <a:rPr lang="nl-NL" dirty="0" err="1"/>
              <a:t>welding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, </a:t>
            </a:r>
            <a:r>
              <a:rPr lang="nl-NL" dirty="0" err="1"/>
              <a:t>stainless</a:t>
            </a:r>
            <a:r>
              <a:rPr lang="nl-NL" dirty="0"/>
              <a:t> steel is even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of Chromium 6 (</a:t>
            </a:r>
            <a:r>
              <a:rPr lang="nl-NL" dirty="0" err="1"/>
              <a:t>carcinogenic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 mg </a:t>
            </a:r>
            <a:r>
              <a:rPr lang="nl-NL" dirty="0" err="1"/>
              <a:t>applies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normal</a:t>
            </a:r>
            <a:r>
              <a:rPr lang="nl-NL" dirty="0"/>
              <a:t> </a:t>
            </a:r>
            <a:r>
              <a:rPr lang="nl-NL" dirty="0" err="1"/>
              <a:t>welding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, </a:t>
            </a:r>
            <a:r>
              <a:rPr lang="nl-NL" dirty="0" err="1"/>
              <a:t>stainless</a:t>
            </a:r>
            <a:r>
              <a:rPr lang="nl-NL" dirty="0"/>
              <a:t> steel is even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of Chromium 6 (</a:t>
            </a:r>
            <a:r>
              <a:rPr lang="nl-NL" dirty="0" err="1"/>
              <a:t>carcinogenic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</a:t>
            </a:r>
            <a:r>
              <a:rPr lang="nl-NL" dirty="0" err="1">
                <a:latin typeface="Verdana"/>
                <a:ea typeface="ＭＳ Ｐゴシック"/>
              </a:rPr>
              <a:t>applies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to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normal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welding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processes</a:t>
            </a:r>
            <a:r>
              <a:rPr lang="nl-NL" dirty="0">
                <a:latin typeface="Verdana"/>
                <a:ea typeface="ＭＳ Ｐゴシック"/>
              </a:rPr>
              <a:t>, </a:t>
            </a:r>
            <a:r>
              <a:rPr lang="nl-NL" dirty="0" err="1">
                <a:latin typeface="Verdana"/>
                <a:ea typeface="ＭＳ Ｐゴシック"/>
              </a:rPr>
              <a:t>stainless</a:t>
            </a:r>
            <a:r>
              <a:rPr lang="nl-NL" dirty="0">
                <a:latin typeface="Verdana"/>
                <a:ea typeface="ＭＳ Ｐゴシック"/>
              </a:rPr>
              <a:t> steel is 1 µg/m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due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to</a:t>
            </a:r>
            <a:r>
              <a:rPr lang="nl-NL" dirty="0">
                <a:latin typeface="Verdana"/>
                <a:ea typeface="ＭＳ Ｐゴシック"/>
              </a:rPr>
              <a:t> Chromium 6 (</a:t>
            </a:r>
            <a:r>
              <a:rPr lang="nl-NL" dirty="0" err="1">
                <a:latin typeface="Verdana"/>
                <a:ea typeface="ＭＳ Ｐゴシック"/>
              </a:rPr>
              <a:t>carcinogenic</a:t>
            </a:r>
            <a:r>
              <a:rPr lang="nl-NL" dirty="0">
                <a:latin typeface="Verdana"/>
                <a:ea typeface="ＭＳ Ｐゴシック"/>
              </a:rPr>
              <a:t>). µg per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microgram per </a:t>
            </a:r>
            <a:r>
              <a:rPr lang="nl-NL" dirty="0" err="1">
                <a:latin typeface="Verdana"/>
                <a:ea typeface="ＭＳ Ｐゴシック"/>
              </a:rPr>
              <a:t>cubic</a:t>
            </a:r>
            <a:r>
              <a:rPr lang="nl-NL" dirty="0">
                <a:latin typeface="Verdana"/>
                <a:ea typeface="ＭＳ Ｐゴシック"/>
              </a:rPr>
              <a:t> meter.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</a:t>
            </a:r>
            <a:r>
              <a:rPr lang="nl-NL" dirty="0" err="1">
                <a:latin typeface="Verdana"/>
                <a:ea typeface="ＭＳ Ｐゴシック"/>
              </a:rPr>
              <a:t>applies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to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normal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welding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processes</a:t>
            </a:r>
            <a:r>
              <a:rPr lang="nl-NL" dirty="0">
                <a:latin typeface="Verdana"/>
                <a:ea typeface="ＭＳ Ｐゴシック"/>
              </a:rPr>
              <a:t>, </a:t>
            </a:r>
            <a:r>
              <a:rPr lang="nl-NL" dirty="0" err="1">
                <a:latin typeface="Verdana"/>
                <a:ea typeface="ＭＳ Ｐゴシック"/>
              </a:rPr>
              <a:t>stainless</a:t>
            </a:r>
            <a:r>
              <a:rPr lang="nl-NL" dirty="0">
                <a:latin typeface="Verdana"/>
                <a:ea typeface="ＭＳ Ｐゴシック"/>
              </a:rPr>
              <a:t> steel is 1 µg/m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due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to</a:t>
            </a:r>
            <a:r>
              <a:rPr lang="nl-NL" dirty="0">
                <a:latin typeface="Verdana"/>
                <a:ea typeface="ＭＳ Ｐゴシック"/>
              </a:rPr>
              <a:t> Chromium 6 (</a:t>
            </a:r>
            <a:r>
              <a:rPr lang="nl-NL" dirty="0" err="1">
                <a:latin typeface="Verdana"/>
                <a:ea typeface="ＭＳ Ｐゴシック"/>
              </a:rPr>
              <a:t>carcinogenic</a:t>
            </a:r>
            <a:r>
              <a:rPr lang="nl-NL" dirty="0">
                <a:latin typeface="Verdana"/>
                <a:ea typeface="ＭＳ Ｐゴシック"/>
              </a:rPr>
              <a:t>). µg per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microgram per </a:t>
            </a:r>
            <a:r>
              <a:rPr lang="nl-NL" dirty="0" err="1">
                <a:latin typeface="Verdana"/>
                <a:ea typeface="ＭＳ Ｐゴシック"/>
              </a:rPr>
              <a:t>cubic</a:t>
            </a:r>
            <a:r>
              <a:rPr lang="nl-NL" dirty="0">
                <a:latin typeface="Verdana"/>
                <a:ea typeface="ＭＳ Ｐゴシック"/>
              </a:rPr>
              <a:t> meter.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Afbeelding 5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E235A23B-1580-2FAF-A002-D02BB3AC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6" b="15446"/>
          <a:stretch/>
        </p:blipFill>
        <p:spPr>
          <a:xfrm>
            <a:off x="843167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435" b="51404"/>
          <a:stretch>
            <a:fillRect/>
          </a:stretch>
        </p:blipFill>
        <p:spPr>
          <a:xfrm>
            <a:off x="-1" y="1400379"/>
            <a:ext cx="3386025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8138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199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buClr>
                <a:srgbClr val="E30613"/>
              </a:buClr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54" b="51404"/>
          <a:stretch>
            <a:fillRect/>
          </a:stretch>
        </p:blipFill>
        <p:spPr>
          <a:xfrm>
            <a:off x="0" y="1444623"/>
            <a:ext cx="2428551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 3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pic>
        <p:nvPicPr>
          <p:cNvPr id="12" name="Afbeelding 11" descr="Afbeelding met kleding, persoon, machine, overdekt&#10;&#10;Automatisch gegenereerde beschrijving">
            <a:extLst>
              <a:ext uri="{FF2B5EF4-FFF2-40B4-BE49-F238E27FC236}">
                <a16:creationId xmlns:a16="http://schemas.microsoft.com/office/drawing/2014/main" id="{B5813536-9B19-72DC-A251-E7025F29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44" t="13436" r="28014" b="6284"/>
          <a:stretch/>
        </p:blipFill>
        <p:spPr>
          <a:xfrm>
            <a:off x="6815191" y="1781004"/>
            <a:ext cx="4540195" cy="3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46" b="51404"/>
          <a:stretch>
            <a:fillRect/>
          </a:stretch>
        </p:blipFill>
        <p:spPr>
          <a:xfrm>
            <a:off x="-12861" y="1407753"/>
            <a:ext cx="3921371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76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53" b="51404"/>
          <a:stretch>
            <a:fillRect/>
          </a:stretch>
        </p:blipFill>
        <p:spPr>
          <a:xfrm>
            <a:off x="0" y="1407753"/>
            <a:ext cx="392086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CB1C929-2C4E-532B-6D4F-A2D1993BC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70CEEF6-DEE1-BBB2-EE8C-74A5F4D23416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4AA493E-8DFC-67A0-D377-F47915D80472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CCBE41F-632C-342C-A0AF-4867B91AB8D5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76CE07-4962-6C6A-D945-21346EB3DC73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Afbeelding met persoon, kleding, machine, person&#10;&#10;Automatisch gegenereerde beschrijving">
            <a:extLst>
              <a:ext uri="{FF2B5EF4-FFF2-40B4-BE49-F238E27FC236}">
                <a16:creationId xmlns:a16="http://schemas.microsoft.com/office/drawing/2014/main" id="{5F9EFD08-54C7-61F9-6191-55E2542E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62" r="4674"/>
          <a:stretch/>
        </p:blipFill>
        <p:spPr>
          <a:xfrm>
            <a:off x="6066823" y="2538374"/>
            <a:ext cx="5400920" cy="31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5118089" cy="624324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Gloves caught by the drill.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6281710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2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Workpiece not clamped or insufficiently clamped.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090584"/>
            <a:ext cx="5681200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Clothing/jewellery/hair caught by the drill.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819626"/>
            <a:ext cx="618176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 or fingertips resulting in loss of function.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68" b="51404"/>
          <a:stretch>
            <a:fillRect/>
          </a:stretch>
        </p:blipFill>
        <p:spPr>
          <a:xfrm>
            <a:off x="0" y="1407753"/>
            <a:ext cx="461146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Drill press accidents: top 3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muur, kunst, overdekt, persoon&#10;&#10;Automatisch gegenereerde beschrijving">
            <a:extLst>
              <a:ext uri="{FF2B5EF4-FFF2-40B4-BE49-F238E27FC236}">
                <a16:creationId xmlns:a16="http://schemas.microsoft.com/office/drawing/2014/main" id="{2B04D683-189A-9D7E-427C-84A75ACC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74" y="1407753"/>
            <a:ext cx="3488996" cy="46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1355845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Protection of the drill head: </a:t>
            </a:r>
            <a:br>
              <a:rPr lang="en-gb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- the drill head and drill are shielded with a protective guard 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- the drill is switched off in the highest position 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- the drill is secured with a trip device;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81142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Clamping mechanism present and in use.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91" r="-1" b="51404"/>
          <a:stretch>
            <a:fillRect/>
          </a:stretch>
        </p:blipFill>
        <p:spPr>
          <a:xfrm>
            <a:off x="0" y="1407753"/>
            <a:ext cx="296972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427677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Emergency stop present and within reach.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77551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Drill press set up in a stable position.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28758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Power cables, plugs and connections undamaged.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83753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Zero voltage protection present.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-1" y="1411363"/>
            <a:ext cx="4563611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emergency stop.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193328"/>
            <a:ext cx="491937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Switch off the drill press after drilling and when clamping new material.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Only remove residues and chips when the drill press is switched off.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13898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Keep the drive guard closed.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1602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gloves.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70712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Always wear safety goggles.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7295"/>
            <a:ext cx="3748081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clothing, jewellery and hair from getting caught in the drill.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3" y="4290486"/>
            <a:ext cx="42496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Remove unnecessary tools from the drilling table.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74FE273-E707-887C-5084-5C87D5CF9DD5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5154200"/>
            <a:ext cx="5778313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a safe, clean and tidy environment.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504888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10090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the stability of the machine and the workpiece by using roller conveyors or roller stands, for example.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5150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safety devices.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10314856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07E3D9-B936-C621-0278-4521E83CC70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947763"/>
            <a:ext cx="9612597" cy="94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361038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8139" y="162503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Drill press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32A78-ACDB-4AF5-B707-CE727D96707A}">
  <ds:schemaRefs>
    <ds:schemaRef ds:uri="http://schemas.microsoft.com/office/2006/documentManagement/types"/>
    <ds:schemaRef ds:uri="http://purl.org/dc/elements/1.1/"/>
    <ds:schemaRef ds:uri="12fdb8f7-ceea-45b3-9244-f9361c6821fe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f0c8fd-28a4-4f13-a2ff-adbaff7ad42a"/>
    <ds:schemaRef ds:uri="http://purl.org/dc/dcmitype/"/>
    <ds:schemaRef ds:uri="aa0361cd-42d1-45f5-afcd-cf31d520fd2e"/>
    <ds:schemaRef ds:uri="72982cc6-c024-4b6f-8e11-1f4ac6243d2b"/>
  </ds:schemaRefs>
</ds:datastoreItem>
</file>

<file path=customXml/itemProps2.xml><?xml version="1.0" encoding="utf-8"?>
<ds:datastoreItem xmlns:ds="http://schemas.openxmlformats.org/officeDocument/2006/customXml" ds:itemID="{A7BA2A62-65D7-4122-8CA9-9219C68E029A}"/>
</file>

<file path=customXml/itemProps3.xml><?xml version="1.0" encoding="utf-8"?>
<ds:datastoreItem xmlns:ds="http://schemas.openxmlformats.org/officeDocument/2006/customXml" ds:itemID="{99126FF7-9D39-4AA4-BAD5-AD87C57D2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735</Words>
  <Application>Microsoft Macintosh PowerPoint</Application>
  <PresentationFormat>Breedbeeld</PresentationFormat>
  <Paragraphs>75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 safety: Drill press</vt:lpstr>
      <vt:lpstr>Contents</vt:lpstr>
      <vt:lpstr>PowerPoint-presentatie</vt:lpstr>
      <vt:lpstr>Guard missing.</vt:lpstr>
      <vt:lpstr>Gloves caught by the drill.</vt:lpstr>
      <vt:lpstr>Protection of the drill head:   - the drill head and drill are shielded with a protective guard OR  - the drill is switched off in the highest position OR  - the drill is secured with a trip device;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170</cp:revision>
  <dcterms:created xsi:type="dcterms:W3CDTF">2024-07-18T10:20:34Z</dcterms:created>
  <dcterms:modified xsi:type="dcterms:W3CDTF">2025-09-29T09:02:57Z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